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Montserrat Medium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MontserratMedium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MontserratMedium-italic.fntdata"/><Relationship Id="rId23" Type="http://schemas.openxmlformats.org/officeDocument/2006/relationships/font" Target="fonts/MontserratMedium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MontserratMedium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jpg>
</file>

<file path=ppt/media/image10.jpg>
</file>

<file path=ppt/media/image11.jpg>
</file>

<file path=ppt/media/image12.jpg>
</file>

<file path=ppt/media/image13.jpg>
</file>

<file path=ppt/media/image16.jpg>
</file>

<file path=ppt/media/image2.png>
</file>

<file path=ppt/media/image3.jpg>
</file>

<file path=ppt/media/image4.jp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4699438ef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64699438ef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64699438ef_2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64699438ef_2_16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64699438ef_2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264699438ef_2_17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4699438ef_2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g264699438ef_2_8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64699438ef_2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264699438ef_2_9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4699438ef_2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264699438ef_2_1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64699438ef_2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264699438ef_2_10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64699438ef_2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264699438ef_2_12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64699438ef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264699438ef_2_13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64699438ef_2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264699438ef_2_14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64699438ef_2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264699438ef_2_15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jpg"/><Relationship Id="rId4" Type="http://schemas.openxmlformats.org/officeDocument/2006/relationships/image" Target="../media/image4.jpg"/><Relationship Id="rId5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Relationship Id="rId4" Type="http://schemas.openxmlformats.org/officeDocument/2006/relationships/image" Target="../media/image4.jp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Relationship Id="rId4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Relationship Id="rId4" Type="http://schemas.openxmlformats.org/officeDocument/2006/relationships/image" Target="../media/image2.png"/><Relationship Id="rId5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jp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Relationship Id="rId4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jpg"/><Relationship Id="rId4" Type="http://schemas.openxmlformats.org/officeDocument/2006/relationships/image" Target="../media/image1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30" name="Google Shape;130;p25"/>
          <p:cNvSpPr/>
          <p:nvPr/>
        </p:nvSpPr>
        <p:spPr>
          <a:xfrm>
            <a:off x="5503276" y="514350"/>
            <a:ext cx="2743200" cy="4114800"/>
          </a:xfrm>
          <a:custGeom>
            <a:rect b="b" l="l" r="r" t="t"/>
            <a:pathLst>
              <a:path extrusionOk="0" h="9525000" w="6350000">
                <a:moveTo>
                  <a:pt x="0" y="9042400"/>
                </a:moveTo>
                <a:lnTo>
                  <a:pt x="0" y="482600"/>
                </a:lnTo>
                <a:cubicBezTo>
                  <a:pt x="0" y="215900"/>
                  <a:pt x="215900" y="0"/>
                  <a:pt x="482600" y="0"/>
                </a:cubicBezTo>
                <a:lnTo>
                  <a:pt x="5867400" y="0"/>
                </a:lnTo>
                <a:cubicBezTo>
                  <a:pt x="6134100" y="0"/>
                  <a:pt x="6350000" y="217170"/>
                  <a:pt x="6350000" y="482600"/>
                </a:cubicBezTo>
                <a:lnTo>
                  <a:pt x="6350000" y="9042400"/>
                </a:lnTo>
                <a:cubicBezTo>
                  <a:pt x="6350000" y="9309100"/>
                  <a:pt x="6134100" y="9525000"/>
                  <a:pt x="5867400" y="9525000"/>
                </a:cubicBezTo>
                <a:lnTo>
                  <a:pt x="482600" y="9525000"/>
                </a:lnTo>
                <a:cubicBezTo>
                  <a:pt x="217170" y="9525000"/>
                  <a:pt x="0" y="9309100"/>
                  <a:pt x="0" y="90424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2566" r="-62566" t="0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" name="Google Shape;131;p25"/>
          <p:cNvGrpSpPr/>
          <p:nvPr/>
        </p:nvGrpSpPr>
        <p:grpSpPr>
          <a:xfrm>
            <a:off x="7768051" y="-403386"/>
            <a:ext cx="956849" cy="1443182"/>
            <a:chOff x="0" y="-28575"/>
            <a:chExt cx="612384" cy="923636"/>
          </a:xfrm>
        </p:grpSpPr>
        <p:sp>
          <p:nvSpPr>
            <p:cNvPr id="132" name="Google Shape;132;p25"/>
            <p:cNvSpPr/>
            <p:nvPr/>
          </p:nvSpPr>
          <p:spPr>
            <a:xfrm>
              <a:off x="0" y="0"/>
              <a:ext cx="612384" cy="895061"/>
            </a:xfrm>
            <a:custGeom>
              <a:rect b="b" l="l" r="r" t="t"/>
              <a:pathLst>
                <a:path extrusionOk="0" h="895061" w="612384">
                  <a:moveTo>
                    <a:pt x="121366" y="0"/>
                  </a:moveTo>
                  <a:lnTo>
                    <a:pt x="491018" y="0"/>
                  </a:lnTo>
                  <a:cubicBezTo>
                    <a:pt x="523206" y="0"/>
                    <a:pt x="554076" y="12787"/>
                    <a:pt x="576836" y="35547"/>
                  </a:cubicBezTo>
                  <a:cubicBezTo>
                    <a:pt x="599597" y="58308"/>
                    <a:pt x="612384" y="89178"/>
                    <a:pt x="612384" y="121366"/>
                  </a:cubicBezTo>
                  <a:lnTo>
                    <a:pt x="612384" y="773696"/>
                  </a:lnTo>
                  <a:cubicBezTo>
                    <a:pt x="612384" y="840724"/>
                    <a:pt x="558046" y="895061"/>
                    <a:pt x="491018" y="895061"/>
                  </a:cubicBezTo>
                  <a:lnTo>
                    <a:pt x="121366" y="895061"/>
                  </a:lnTo>
                  <a:cubicBezTo>
                    <a:pt x="54337" y="895061"/>
                    <a:pt x="0" y="840724"/>
                    <a:pt x="0" y="773696"/>
                  </a:cubicBezTo>
                  <a:lnTo>
                    <a:pt x="0" y="121366"/>
                  </a:lnTo>
                  <a:cubicBezTo>
                    <a:pt x="0" y="54337"/>
                    <a:pt x="54337" y="0"/>
                    <a:pt x="121366" y="0"/>
                  </a:cubicBezTo>
                  <a:close/>
                </a:path>
              </a:pathLst>
            </a:custGeom>
            <a:solidFill>
              <a:srgbClr val="B0BF9D"/>
            </a:solidFill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5"/>
            <p:cNvSpPr txBox="1"/>
            <p:nvPr/>
          </p:nvSpPr>
          <p:spPr>
            <a:xfrm>
              <a:off x="0" y="-28575"/>
              <a:ext cx="612384" cy="9236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4" name="Google Shape;134;p25"/>
          <p:cNvSpPr txBox="1"/>
          <p:nvPr/>
        </p:nvSpPr>
        <p:spPr>
          <a:xfrm>
            <a:off x="514350" y="1453135"/>
            <a:ext cx="4988926" cy="19322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98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3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Deep Semantic Segmentation of Trees Using Multispectral Images</a:t>
            </a:r>
            <a:endParaRPr sz="700"/>
          </a:p>
        </p:txBody>
      </p:sp>
      <p:sp>
        <p:nvSpPr>
          <p:cNvPr id="135" name="Google Shape;135;p25"/>
          <p:cNvSpPr/>
          <p:nvPr/>
        </p:nvSpPr>
        <p:spPr>
          <a:xfrm>
            <a:off x="7960864" y="226624"/>
            <a:ext cx="571223" cy="571223"/>
          </a:xfrm>
          <a:custGeom>
            <a:rect b="b" l="l" r="r" t="t"/>
            <a:pathLst>
              <a:path extrusionOk="0" h="1142446" w="1142446">
                <a:moveTo>
                  <a:pt x="0" y="0"/>
                </a:moveTo>
                <a:lnTo>
                  <a:pt x="1142446" y="0"/>
                </a:lnTo>
                <a:lnTo>
                  <a:pt x="1142446" y="1142446"/>
                </a:lnTo>
                <a:lnTo>
                  <a:pt x="0" y="11424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6" name="Google Shape;136;p25"/>
          <p:cNvSpPr txBox="1"/>
          <p:nvPr/>
        </p:nvSpPr>
        <p:spPr>
          <a:xfrm>
            <a:off x="514350" y="4430078"/>
            <a:ext cx="4739632" cy="3943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AUTHORS: IREM ULKU, ERDEM AKAGÜNDÜZ, PEDRAM GHAMISI</a:t>
            </a:r>
            <a:endParaRPr sz="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225" name="Google Shape;225;p34"/>
          <p:cNvSpPr/>
          <p:nvPr/>
        </p:nvSpPr>
        <p:spPr>
          <a:xfrm>
            <a:off x="5503276" y="514350"/>
            <a:ext cx="2743200" cy="4114800"/>
          </a:xfrm>
          <a:custGeom>
            <a:rect b="b" l="l" r="r" t="t"/>
            <a:pathLst>
              <a:path extrusionOk="0" h="9525000" w="6350000">
                <a:moveTo>
                  <a:pt x="0" y="9042400"/>
                </a:moveTo>
                <a:lnTo>
                  <a:pt x="0" y="482600"/>
                </a:lnTo>
                <a:cubicBezTo>
                  <a:pt x="0" y="215900"/>
                  <a:pt x="215900" y="0"/>
                  <a:pt x="482600" y="0"/>
                </a:cubicBezTo>
                <a:lnTo>
                  <a:pt x="5867400" y="0"/>
                </a:lnTo>
                <a:cubicBezTo>
                  <a:pt x="6134100" y="0"/>
                  <a:pt x="6350000" y="217170"/>
                  <a:pt x="6350000" y="482600"/>
                </a:cubicBezTo>
                <a:lnTo>
                  <a:pt x="6350000" y="9042400"/>
                </a:lnTo>
                <a:cubicBezTo>
                  <a:pt x="6350000" y="9309100"/>
                  <a:pt x="6134100" y="9525000"/>
                  <a:pt x="5867400" y="9525000"/>
                </a:cubicBezTo>
                <a:lnTo>
                  <a:pt x="482600" y="9525000"/>
                </a:lnTo>
                <a:cubicBezTo>
                  <a:pt x="217170" y="9525000"/>
                  <a:pt x="0" y="9309100"/>
                  <a:pt x="0" y="90424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2566" r="-62566" t="0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6" name="Google Shape;226;p34"/>
          <p:cNvGrpSpPr/>
          <p:nvPr/>
        </p:nvGrpSpPr>
        <p:grpSpPr>
          <a:xfrm>
            <a:off x="7768051" y="-403386"/>
            <a:ext cx="956849" cy="1443182"/>
            <a:chOff x="0" y="-28575"/>
            <a:chExt cx="612384" cy="923636"/>
          </a:xfrm>
        </p:grpSpPr>
        <p:sp>
          <p:nvSpPr>
            <p:cNvPr id="227" name="Google Shape;227;p34"/>
            <p:cNvSpPr/>
            <p:nvPr/>
          </p:nvSpPr>
          <p:spPr>
            <a:xfrm>
              <a:off x="0" y="0"/>
              <a:ext cx="612384" cy="895061"/>
            </a:xfrm>
            <a:custGeom>
              <a:rect b="b" l="l" r="r" t="t"/>
              <a:pathLst>
                <a:path extrusionOk="0" h="895061" w="612384">
                  <a:moveTo>
                    <a:pt x="121366" y="0"/>
                  </a:moveTo>
                  <a:lnTo>
                    <a:pt x="491018" y="0"/>
                  </a:lnTo>
                  <a:cubicBezTo>
                    <a:pt x="523206" y="0"/>
                    <a:pt x="554076" y="12787"/>
                    <a:pt x="576836" y="35547"/>
                  </a:cubicBezTo>
                  <a:cubicBezTo>
                    <a:pt x="599597" y="58308"/>
                    <a:pt x="612384" y="89178"/>
                    <a:pt x="612384" y="121366"/>
                  </a:cubicBezTo>
                  <a:lnTo>
                    <a:pt x="612384" y="773696"/>
                  </a:lnTo>
                  <a:cubicBezTo>
                    <a:pt x="612384" y="840724"/>
                    <a:pt x="558046" y="895061"/>
                    <a:pt x="491018" y="895061"/>
                  </a:cubicBezTo>
                  <a:lnTo>
                    <a:pt x="121366" y="895061"/>
                  </a:lnTo>
                  <a:cubicBezTo>
                    <a:pt x="54337" y="895061"/>
                    <a:pt x="0" y="840724"/>
                    <a:pt x="0" y="773696"/>
                  </a:cubicBezTo>
                  <a:lnTo>
                    <a:pt x="0" y="121366"/>
                  </a:lnTo>
                  <a:cubicBezTo>
                    <a:pt x="0" y="54337"/>
                    <a:pt x="54337" y="0"/>
                    <a:pt x="121366" y="0"/>
                  </a:cubicBezTo>
                  <a:close/>
                </a:path>
              </a:pathLst>
            </a:custGeom>
            <a:solidFill>
              <a:srgbClr val="B0BF9D"/>
            </a:solidFill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4"/>
            <p:cNvSpPr txBox="1"/>
            <p:nvPr/>
          </p:nvSpPr>
          <p:spPr>
            <a:xfrm>
              <a:off x="0" y="-28575"/>
              <a:ext cx="612384" cy="9236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9" name="Google Shape;229;p34"/>
          <p:cNvSpPr txBox="1"/>
          <p:nvPr/>
        </p:nvSpPr>
        <p:spPr>
          <a:xfrm>
            <a:off x="657225" y="1245662"/>
            <a:ext cx="4511792" cy="11478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6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5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Future Directions</a:t>
            </a:r>
            <a:endParaRPr sz="700"/>
          </a:p>
        </p:txBody>
      </p:sp>
      <p:sp>
        <p:nvSpPr>
          <p:cNvPr id="230" name="Google Shape;230;p34"/>
          <p:cNvSpPr/>
          <p:nvPr/>
        </p:nvSpPr>
        <p:spPr>
          <a:xfrm>
            <a:off x="7960864" y="226624"/>
            <a:ext cx="571223" cy="571223"/>
          </a:xfrm>
          <a:custGeom>
            <a:rect b="b" l="l" r="r" t="t"/>
            <a:pathLst>
              <a:path extrusionOk="0" h="1142446" w="1142446">
                <a:moveTo>
                  <a:pt x="0" y="0"/>
                </a:moveTo>
                <a:lnTo>
                  <a:pt x="1142446" y="0"/>
                </a:lnTo>
                <a:lnTo>
                  <a:pt x="1142446" y="1142446"/>
                </a:lnTo>
                <a:lnTo>
                  <a:pt x="0" y="114244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1" name="Google Shape;231;p34"/>
          <p:cNvSpPr txBox="1"/>
          <p:nvPr/>
        </p:nvSpPr>
        <p:spPr>
          <a:xfrm>
            <a:off x="344419" y="3197729"/>
            <a:ext cx="4606104" cy="7570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20650" lvl="1" marL="241300" marR="0" rtl="0" algn="l">
              <a:lnSpc>
                <a:spcPct val="13497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Focus on improving backbone architecture</a:t>
            </a:r>
            <a:endParaRPr sz="700"/>
          </a:p>
          <a:p>
            <a:pPr indent="-120650" lvl="1" marL="241300" marR="0" rtl="0" algn="l">
              <a:lnSpc>
                <a:spcPct val="13497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Exploration of vision transformers for enhanced performance</a:t>
            </a:r>
            <a:endParaRPr sz="700"/>
          </a:p>
          <a:p>
            <a:pPr indent="0" lvl="0" marL="0" marR="0" rtl="0" algn="l">
              <a:lnSpc>
                <a:spcPct val="134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08654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/>
          <p:nvPr/>
        </p:nvSpPr>
        <p:spPr>
          <a:xfrm>
            <a:off x="1772255" y="1343950"/>
            <a:ext cx="5092530" cy="4793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 sz="700"/>
          </a:p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 floor for questions and discussions</a:t>
            </a:r>
            <a:endParaRPr sz="700"/>
          </a:p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Feel free to adjust the content according to your preferences or add specific details that are important for your presentation.</a:t>
            </a:r>
            <a:endParaRPr sz="700"/>
          </a:p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10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42" name="Google Shape;142;p26"/>
          <p:cNvSpPr/>
          <p:nvPr/>
        </p:nvSpPr>
        <p:spPr>
          <a:xfrm>
            <a:off x="5302376" y="-165867"/>
            <a:ext cx="5922757" cy="5475233"/>
          </a:xfrm>
          <a:custGeom>
            <a:rect b="b" l="l" r="r" t="t"/>
            <a:pathLst>
              <a:path extrusionOk="0" h="10950466" w="11845513">
                <a:moveTo>
                  <a:pt x="0" y="0"/>
                </a:moveTo>
                <a:lnTo>
                  <a:pt x="11845513" y="0"/>
                </a:lnTo>
                <a:lnTo>
                  <a:pt x="11845513" y="10950466"/>
                </a:lnTo>
                <a:lnTo>
                  <a:pt x="0" y="109504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17605" l="0" r="0" t="-17605"/>
            </a:stretch>
          </a:blipFill>
          <a:ln>
            <a:noFill/>
          </a:ln>
        </p:spPr>
      </p:sp>
      <p:sp>
        <p:nvSpPr>
          <p:cNvPr id="143" name="Google Shape;143;p26"/>
          <p:cNvSpPr txBox="1"/>
          <p:nvPr/>
        </p:nvSpPr>
        <p:spPr>
          <a:xfrm>
            <a:off x="803235" y="833131"/>
            <a:ext cx="4283541" cy="5743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700"/>
          </a:p>
        </p:txBody>
      </p:sp>
      <p:sp>
        <p:nvSpPr>
          <p:cNvPr id="144" name="Google Shape;144;p26"/>
          <p:cNvSpPr txBox="1"/>
          <p:nvPr/>
        </p:nvSpPr>
        <p:spPr>
          <a:xfrm>
            <a:off x="462145" y="2407557"/>
            <a:ext cx="4624630" cy="9935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27000" lvl="1" marL="254000" marR="0" rtl="0" algn="l">
              <a:lnSpc>
                <a:spcPct val="13497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Forests crucial for climate stability</a:t>
            </a:r>
            <a:endParaRPr sz="700"/>
          </a:p>
          <a:p>
            <a:pPr indent="-127000" lvl="1" marL="254000" marR="0" rtl="0" algn="l">
              <a:lnSpc>
                <a:spcPct val="13497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Efficient monitoring through remote sensing</a:t>
            </a:r>
            <a:endParaRPr sz="700"/>
          </a:p>
          <a:p>
            <a:pPr indent="-127000" lvl="1" marL="254000" marR="0" rtl="0" algn="l">
              <a:lnSpc>
                <a:spcPct val="13497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Role of deep learning in revolutionizing forest monitoring</a:t>
            </a:r>
            <a:endParaRPr sz="700"/>
          </a:p>
          <a:p>
            <a:pPr indent="0" lvl="0" marL="0" marR="0" rtl="0" algn="l">
              <a:lnSpc>
                <a:spcPct val="1349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50" name="Google Shape;150;p27"/>
          <p:cNvSpPr txBox="1"/>
          <p:nvPr/>
        </p:nvSpPr>
        <p:spPr>
          <a:xfrm>
            <a:off x="803235" y="1186815"/>
            <a:ext cx="3768765" cy="5743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Motivation</a:t>
            </a:r>
            <a:endParaRPr sz="700"/>
          </a:p>
        </p:txBody>
      </p:sp>
      <p:sp>
        <p:nvSpPr>
          <p:cNvPr id="151" name="Google Shape;151;p27"/>
          <p:cNvSpPr txBox="1"/>
          <p:nvPr/>
        </p:nvSpPr>
        <p:spPr>
          <a:xfrm>
            <a:off x="514350" y="2552700"/>
            <a:ext cx="4700041" cy="10061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27000" lvl="1" marL="254000" marR="0" rtl="0" algn="l">
              <a:lnSpc>
                <a:spcPct val="1349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Need for accurate and efficient forest cover monitoring</a:t>
            </a:r>
            <a:endParaRPr sz="700"/>
          </a:p>
          <a:p>
            <a:pPr indent="-127000" lvl="1" marL="254000" marR="0" rtl="0" algn="l">
              <a:lnSpc>
                <a:spcPct val="13499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Shift from manual interpretation to AI-based methods</a:t>
            </a:r>
            <a:endParaRPr sz="700"/>
          </a:p>
          <a:p>
            <a:pPr indent="0" lvl="0" marL="0" marR="0" rtl="0" algn="l">
              <a:lnSpc>
                <a:spcPct val="134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p27"/>
          <p:cNvSpPr/>
          <p:nvPr/>
        </p:nvSpPr>
        <p:spPr>
          <a:xfrm>
            <a:off x="5503276" y="514350"/>
            <a:ext cx="2743200" cy="4114800"/>
          </a:xfrm>
          <a:custGeom>
            <a:rect b="b" l="l" r="r" t="t"/>
            <a:pathLst>
              <a:path extrusionOk="0" h="9525000" w="6350000">
                <a:moveTo>
                  <a:pt x="0" y="9042400"/>
                </a:moveTo>
                <a:lnTo>
                  <a:pt x="0" y="482600"/>
                </a:lnTo>
                <a:cubicBezTo>
                  <a:pt x="0" y="215900"/>
                  <a:pt x="215900" y="0"/>
                  <a:pt x="482600" y="0"/>
                </a:cubicBezTo>
                <a:lnTo>
                  <a:pt x="5867400" y="0"/>
                </a:lnTo>
                <a:cubicBezTo>
                  <a:pt x="6134100" y="0"/>
                  <a:pt x="6350000" y="217170"/>
                  <a:pt x="6350000" y="482600"/>
                </a:cubicBezTo>
                <a:lnTo>
                  <a:pt x="6350000" y="9042400"/>
                </a:lnTo>
                <a:cubicBezTo>
                  <a:pt x="6350000" y="9309100"/>
                  <a:pt x="6134100" y="9525000"/>
                  <a:pt x="5867400" y="9525000"/>
                </a:cubicBezTo>
                <a:lnTo>
                  <a:pt x="482600" y="9525000"/>
                </a:lnTo>
                <a:cubicBezTo>
                  <a:pt x="217170" y="9525000"/>
                  <a:pt x="0" y="9309100"/>
                  <a:pt x="0" y="90424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2566" r="-62566" t="0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58" name="Google Shape;158;p28"/>
          <p:cNvSpPr/>
          <p:nvPr/>
        </p:nvSpPr>
        <p:spPr>
          <a:xfrm rot="10800000">
            <a:off x="3192128" y="-513542"/>
            <a:ext cx="6170583" cy="6170583"/>
          </a:xfrm>
          <a:custGeom>
            <a:rect b="b" l="l" r="r" t="t"/>
            <a:pathLst>
              <a:path extrusionOk="0" h="12341165" w="12341165">
                <a:moveTo>
                  <a:pt x="0" y="0"/>
                </a:moveTo>
                <a:lnTo>
                  <a:pt x="12341165" y="0"/>
                </a:lnTo>
                <a:lnTo>
                  <a:pt x="12341165" y="12341166"/>
                </a:lnTo>
                <a:lnTo>
                  <a:pt x="0" y="1234116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9" name="Google Shape;159;p28"/>
          <p:cNvSpPr txBox="1"/>
          <p:nvPr/>
        </p:nvSpPr>
        <p:spPr>
          <a:xfrm>
            <a:off x="803235" y="1177929"/>
            <a:ext cx="4050939" cy="16983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Contribution</a:t>
            </a:r>
            <a:endParaRPr sz="700"/>
          </a:p>
          <a:p>
            <a:pPr indent="-177800" lvl="1" marL="86360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 b="0" i="0" sz="4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8"/>
          <p:cNvSpPr txBox="1"/>
          <p:nvPr/>
        </p:nvSpPr>
        <p:spPr>
          <a:xfrm>
            <a:off x="803235" y="2373944"/>
            <a:ext cx="3669591" cy="17512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84150" lvl="1" marL="368300" marR="0" rtl="0" algn="l">
              <a:lnSpc>
                <a:spcPct val="1350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0" i="0" lang="en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Addressing challenges in tree segmentation</a:t>
            </a:r>
            <a:endParaRPr sz="700"/>
          </a:p>
          <a:p>
            <a:pPr indent="-184150" lvl="1" marL="368300" marR="0" rtl="0" algn="l">
              <a:lnSpc>
                <a:spcPct val="13504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Arial"/>
              <a:buChar char="•"/>
            </a:pPr>
            <a:r>
              <a:rPr b="0" i="0" lang="en" sz="1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 of deep learning for improved accuracy</a:t>
            </a:r>
            <a:endParaRPr sz="700"/>
          </a:p>
          <a:p>
            <a:pPr indent="0" lvl="0" marL="0" marR="0" rtl="0" algn="l">
              <a:lnSpc>
                <a:spcPct val="135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1" name="Google Shape;161;p28"/>
          <p:cNvSpPr/>
          <p:nvPr/>
        </p:nvSpPr>
        <p:spPr>
          <a:xfrm>
            <a:off x="5503276" y="514350"/>
            <a:ext cx="2743200" cy="4114800"/>
          </a:xfrm>
          <a:custGeom>
            <a:rect b="b" l="l" r="r" t="t"/>
            <a:pathLst>
              <a:path extrusionOk="0" h="9525000" w="6350000">
                <a:moveTo>
                  <a:pt x="0" y="9042400"/>
                </a:moveTo>
                <a:lnTo>
                  <a:pt x="0" y="482600"/>
                </a:lnTo>
                <a:cubicBezTo>
                  <a:pt x="0" y="215900"/>
                  <a:pt x="215900" y="0"/>
                  <a:pt x="482600" y="0"/>
                </a:cubicBezTo>
                <a:lnTo>
                  <a:pt x="5867400" y="0"/>
                </a:lnTo>
                <a:cubicBezTo>
                  <a:pt x="6134100" y="0"/>
                  <a:pt x="6350000" y="217170"/>
                  <a:pt x="6350000" y="482600"/>
                </a:cubicBezTo>
                <a:lnTo>
                  <a:pt x="6350000" y="9042400"/>
                </a:lnTo>
                <a:cubicBezTo>
                  <a:pt x="6350000" y="9309100"/>
                  <a:pt x="6134100" y="9525000"/>
                  <a:pt x="5867400" y="9525000"/>
                </a:cubicBezTo>
                <a:lnTo>
                  <a:pt x="482600" y="9525000"/>
                </a:lnTo>
                <a:cubicBezTo>
                  <a:pt x="217170" y="9525000"/>
                  <a:pt x="0" y="9309100"/>
                  <a:pt x="0" y="9042400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29" l="0" r="0" t="-30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9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grpSp>
        <p:nvGrpSpPr>
          <p:cNvPr id="167" name="Google Shape;167;p29"/>
          <p:cNvGrpSpPr/>
          <p:nvPr/>
        </p:nvGrpSpPr>
        <p:grpSpPr>
          <a:xfrm>
            <a:off x="1091886" y="2284980"/>
            <a:ext cx="2085306" cy="2042893"/>
            <a:chOff x="0" y="-38100"/>
            <a:chExt cx="1149303" cy="1125928"/>
          </a:xfrm>
        </p:grpSpPr>
        <p:sp>
          <p:nvSpPr>
            <p:cNvPr id="168" name="Google Shape;168;p29"/>
            <p:cNvSpPr/>
            <p:nvPr/>
          </p:nvSpPr>
          <p:spPr>
            <a:xfrm>
              <a:off x="0" y="0"/>
              <a:ext cx="1149303" cy="1087828"/>
            </a:xfrm>
            <a:custGeom>
              <a:rect b="b" l="l" r="r" t="t"/>
              <a:pathLst>
                <a:path extrusionOk="0" h="1087828" w="1149303">
                  <a:moveTo>
                    <a:pt x="27845" y="0"/>
                  </a:moveTo>
                  <a:lnTo>
                    <a:pt x="1121459" y="0"/>
                  </a:lnTo>
                  <a:cubicBezTo>
                    <a:pt x="1136837" y="0"/>
                    <a:pt x="1149303" y="12466"/>
                    <a:pt x="1149303" y="27845"/>
                  </a:cubicBezTo>
                  <a:lnTo>
                    <a:pt x="1149303" y="1059984"/>
                  </a:lnTo>
                  <a:cubicBezTo>
                    <a:pt x="1149303" y="1067368"/>
                    <a:pt x="1146370" y="1074451"/>
                    <a:pt x="1141148" y="1079673"/>
                  </a:cubicBezTo>
                  <a:cubicBezTo>
                    <a:pt x="1135926" y="1084894"/>
                    <a:pt x="1128843" y="1087828"/>
                    <a:pt x="1121459" y="1087828"/>
                  </a:cubicBezTo>
                  <a:lnTo>
                    <a:pt x="27845" y="1087828"/>
                  </a:lnTo>
                  <a:cubicBezTo>
                    <a:pt x="12466" y="1087828"/>
                    <a:pt x="0" y="1075362"/>
                    <a:pt x="0" y="1059984"/>
                  </a:cubicBezTo>
                  <a:lnTo>
                    <a:pt x="0" y="27845"/>
                  </a:lnTo>
                  <a:cubicBezTo>
                    <a:pt x="0" y="20460"/>
                    <a:pt x="2934" y="13377"/>
                    <a:pt x="8155" y="8155"/>
                  </a:cubicBezTo>
                  <a:cubicBezTo>
                    <a:pt x="13377" y="2934"/>
                    <a:pt x="20460" y="0"/>
                    <a:pt x="27845" y="0"/>
                  </a:cubicBezTo>
                  <a:close/>
                </a:path>
              </a:pathLst>
            </a:custGeom>
            <a:solidFill>
              <a:srgbClr val="B0BF9D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9"/>
            <p:cNvSpPr txBox="1"/>
            <p:nvPr/>
          </p:nvSpPr>
          <p:spPr>
            <a:xfrm>
              <a:off x="0" y="-38100"/>
              <a:ext cx="1149303" cy="11259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29"/>
          <p:cNvGrpSpPr/>
          <p:nvPr/>
        </p:nvGrpSpPr>
        <p:grpSpPr>
          <a:xfrm>
            <a:off x="3529616" y="2284980"/>
            <a:ext cx="2085306" cy="2042893"/>
            <a:chOff x="0" y="-38100"/>
            <a:chExt cx="1149303" cy="1125928"/>
          </a:xfrm>
        </p:grpSpPr>
        <p:sp>
          <p:nvSpPr>
            <p:cNvPr id="171" name="Google Shape;171;p29"/>
            <p:cNvSpPr/>
            <p:nvPr/>
          </p:nvSpPr>
          <p:spPr>
            <a:xfrm>
              <a:off x="0" y="0"/>
              <a:ext cx="1149303" cy="1087828"/>
            </a:xfrm>
            <a:custGeom>
              <a:rect b="b" l="l" r="r" t="t"/>
              <a:pathLst>
                <a:path extrusionOk="0" h="1087828" w="1149303">
                  <a:moveTo>
                    <a:pt x="27845" y="0"/>
                  </a:moveTo>
                  <a:lnTo>
                    <a:pt x="1121459" y="0"/>
                  </a:lnTo>
                  <a:cubicBezTo>
                    <a:pt x="1136837" y="0"/>
                    <a:pt x="1149303" y="12466"/>
                    <a:pt x="1149303" y="27845"/>
                  </a:cubicBezTo>
                  <a:lnTo>
                    <a:pt x="1149303" y="1059984"/>
                  </a:lnTo>
                  <a:cubicBezTo>
                    <a:pt x="1149303" y="1067368"/>
                    <a:pt x="1146370" y="1074451"/>
                    <a:pt x="1141148" y="1079673"/>
                  </a:cubicBezTo>
                  <a:cubicBezTo>
                    <a:pt x="1135926" y="1084894"/>
                    <a:pt x="1128843" y="1087828"/>
                    <a:pt x="1121459" y="1087828"/>
                  </a:cubicBezTo>
                  <a:lnTo>
                    <a:pt x="27845" y="1087828"/>
                  </a:lnTo>
                  <a:cubicBezTo>
                    <a:pt x="12466" y="1087828"/>
                    <a:pt x="0" y="1075362"/>
                    <a:pt x="0" y="1059984"/>
                  </a:cubicBezTo>
                  <a:lnTo>
                    <a:pt x="0" y="27845"/>
                  </a:lnTo>
                  <a:cubicBezTo>
                    <a:pt x="0" y="20460"/>
                    <a:pt x="2934" y="13377"/>
                    <a:pt x="8155" y="8155"/>
                  </a:cubicBezTo>
                  <a:cubicBezTo>
                    <a:pt x="13377" y="2934"/>
                    <a:pt x="20460" y="0"/>
                    <a:pt x="27845" y="0"/>
                  </a:cubicBezTo>
                  <a:close/>
                </a:path>
              </a:pathLst>
            </a:custGeom>
            <a:solidFill>
              <a:srgbClr val="B0BF9D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9"/>
            <p:cNvSpPr txBox="1"/>
            <p:nvPr/>
          </p:nvSpPr>
          <p:spPr>
            <a:xfrm>
              <a:off x="0" y="-38100"/>
              <a:ext cx="1149303" cy="11259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3" name="Google Shape;173;p29"/>
          <p:cNvGrpSpPr/>
          <p:nvPr/>
        </p:nvGrpSpPr>
        <p:grpSpPr>
          <a:xfrm>
            <a:off x="5966809" y="2284980"/>
            <a:ext cx="2085306" cy="2042893"/>
            <a:chOff x="0" y="-38100"/>
            <a:chExt cx="1149303" cy="1125928"/>
          </a:xfrm>
        </p:grpSpPr>
        <p:sp>
          <p:nvSpPr>
            <p:cNvPr id="174" name="Google Shape;174;p29"/>
            <p:cNvSpPr/>
            <p:nvPr/>
          </p:nvSpPr>
          <p:spPr>
            <a:xfrm>
              <a:off x="0" y="0"/>
              <a:ext cx="1149303" cy="1087828"/>
            </a:xfrm>
            <a:custGeom>
              <a:rect b="b" l="l" r="r" t="t"/>
              <a:pathLst>
                <a:path extrusionOk="0" h="1087828" w="1149303">
                  <a:moveTo>
                    <a:pt x="27845" y="0"/>
                  </a:moveTo>
                  <a:lnTo>
                    <a:pt x="1121459" y="0"/>
                  </a:lnTo>
                  <a:cubicBezTo>
                    <a:pt x="1136837" y="0"/>
                    <a:pt x="1149303" y="12466"/>
                    <a:pt x="1149303" y="27845"/>
                  </a:cubicBezTo>
                  <a:lnTo>
                    <a:pt x="1149303" y="1059984"/>
                  </a:lnTo>
                  <a:cubicBezTo>
                    <a:pt x="1149303" y="1067368"/>
                    <a:pt x="1146370" y="1074451"/>
                    <a:pt x="1141148" y="1079673"/>
                  </a:cubicBezTo>
                  <a:cubicBezTo>
                    <a:pt x="1135926" y="1084894"/>
                    <a:pt x="1128843" y="1087828"/>
                    <a:pt x="1121459" y="1087828"/>
                  </a:cubicBezTo>
                  <a:lnTo>
                    <a:pt x="27845" y="1087828"/>
                  </a:lnTo>
                  <a:cubicBezTo>
                    <a:pt x="12466" y="1087828"/>
                    <a:pt x="0" y="1075362"/>
                    <a:pt x="0" y="1059984"/>
                  </a:cubicBezTo>
                  <a:lnTo>
                    <a:pt x="0" y="27845"/>
                  </a:lnTo>
                  <a:cubicBezTo>
                    <a:pt x="0" y="20460"/>
                    <a:pt x="2934" y="13377"/>
                    <a:pt x="8155" y="8155"/>
                  </a:cubicBezTo>
                  <a:cubicBezTo>
                    <a:pt x="13377" y="2934"/>
                    <a:pt x="20460" y="0"/>
                    <a:pt x="27845" y="0"/>
                  </a:cubicBezTo>
                  <a:close/>
                </a:path>
              </a:pathLst>
            </a:custGeom>
            <a:solidFill>
              <a:srgbClr val="B0BF9D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9"/>
            <p:cNvSpPr txBox="1"/>
            <p:nvPr/>
          </p:nvSpPr>
          <p:spPr>
            <a:xfrm>
              <a:off x="0" y="-38100"/>
              <a:ext cx="1149303" cy="112592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6" name="Google Shape;176;p29"/>
          <p:cNvSpPr/>
          <p:nvPr/>
        </p:nvSpPr>
        <p:spPr>
          <a:xfrm>
            <a:off x="1793672" y="815627"/>
            <a:ext cx="681733" cy="785860"/>
          </a:xfrm>
          <a:custGeom>
            <a:rect b="b" l="l" r="r" t="t"/>
            <a:pathLst>
              <a:path extrusionOk="0" h="1571720" w="1363467">
                <a:moveTo>
                  <a:pt x="0" y="0"/>
                </a:moveTo>
                <a:lnTo>
                  <a:pt x="1363467" y="0"/>
                </a:lnTo>
                <a:lnTo>
                  <a:pt x="1363467" y="1571719"/>
                </a:lnTo>
                <a:lnTo>
                  <a:pt x="0" y="15717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7" name="Google Shape;177;p29"/>
          <p:cNvSpPr/>
          <p:nvPr/>
        </p:nvSpPr>
        <p:spPr>
          <a:xfrm>
            <a:off x="4179340" y="815627"/>
            <a:ext cx="785860" cy="785860"/>
          </a:xfrm>
          <a:custGeom>
            <a:rect b="b" l="l" r="r" t="t"/>
            <a:pathLst>
              <a:path extrusionOk="0" h="1571720" w="1571720">
                <a:moveTo>
                  <a:pt x="0" y="0"/>
                </a:moveTo>
                <a:lnTo>
                  <a:pt x="1571719" y="0"/>
                </a:lnTo>
                <a:lnTo>
                  <a:pt x="1571719" y="1571719"/>
                </a:lnTo>
                <a:lnTo>
                  <a:pt x="0" y="15717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8" name="Google Shape;178;p29"/>
          <p:cNvSpPr/>
          <p:nvPr/>
        </p:nvSpPr>
        <p:spPr>
          <a:xfrm>
            <a:off x="6576481" y="815627"/>
            <a:ext cx="865961" cy="785860"/>
          </a:xfrm>
          <a:custGeom>
            <a:rect b="b" l="l" r="r" t="t"/>
            <a:pathLst>
              <a:path extrusionOk="0" h="1571720" w="1731922">
                <a:moveTo>
                  <a:pt x="0" y="0"/>
                </a:moveTo>
                <a:lnTo>
                  <a:pt x="1731922" y="0"/>
                </a:lnTo>
                <a:lnTo>
                  <a:pt x="1731922" y="1571719"/>
                </a:lnTo>
                <a:lnTo>
                  <a:pt x="0" y="157171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9" name="Google Shape;179;p29"/>
          <p:cNvSpPr txBox="1"/>
          <p:nvPr/>
        </p:nvSpPr>
        <p:spPr>
          <a:xfrm>
            <a:off x="1326002" y="2813888"/>
            <a:ext cx="1617074" cy="8827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Large-scale experiments with multispectral imagery</a:t>
            </a:r>
            <a:endParaRPr sz="700"/>
          </a:p>
        </p:txBody>
      </p:sp>
      <p:sp>
        <p:nvSpPr>
          <p:cNvPr id="180" name="Google Shape;180;p29"/>
          <p:cNvSpPr txBox="1"/>
          <p:nvPr/>
        </p:nvSpPr>
        <p:spPr>
          <a:xfrm>
            <a:off x="3802011" y="2884426"/>
            <a:ext cx="1540517" cy="7464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Benchmarking deep semantic segmentation architectures</a:t>
            </a:r>
            <a:endParaRPr sz="700"/>
          </a:p>
        </p:txBody>
      </p:sp>
      <p:sp>
        <p:nvSpPr>
          <p:cNvPr id="181" name="Google Shape;181;p29"/>
          <p:cNvSpPr txBox="1"/>
          <p:nvPr/>
        </p:nvSpPr>
        <p:spPr>
          <a:xfrm>
            <a:off x="521331" y="314474"/>
            <a:ext cx="4050939" cy="5743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Methodology</a:t>
            </a:r>
            <a:endParaRPr sz="700"/>
          </a:p>
        </p:txBody>
      </p:sp>
      <p:sp>
        <p:nvSpPr>
          <p:cNvPr id="182" name="Google Shape;182;p29"/>
          <p:cNvSpPr txBox="1"/>
          <p:nvPr/>
        </p:nvSpPr>
        <p:spPr>
          <a:xfrm>
            <a:off x="6200709" y="2884426"/>
            <a:ext cx="1540517" cy="557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Exploration of hand-crafted spectral vegetation indices</a:t>
            </a:r>
            <a:endParaRPr sz="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0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88" name="Google Shape;188;p30"/>
          <p:cNvSpPr txBox="1"/>
          <p:nvPr/>
        </p:nvSpPr>
        <p:spPr>
          <a:xfrm>
            <a:off x="803235" y="1019651"/>
            <a:ext cx="4189179" cy="16983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sz="700"/>
          </a:p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0"/>
          <p:cNvSpPr txBox="1"/>
          <p:nvPr/>
        </p:nvSpPr>
        <p:spPr>
          <a:xfrm>
            <a:off x="803235" y="2698909"/>
            <a:ext cx="3899309" cy="153889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71450" lvl="1" marL="330200" marR="0" rtl="0" algn="l">
              <a:lnSpc>
                <a:spcPct val="1350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</a:pPr>
            <a:r>
              <a:rPr b="0" i="0" lang="en" sz="15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Experimental outcomes on DSTL and RIT-18 datasets</a:t>
            </a:r>
            <a:endParaRPr sz="700"/>
          </a:p>
          <a:p>
            <a:pPr indent="-171450" lvl="1" marL="330200" marR="0" rtl="0" algn="l">
              <a:lnSpc>
                <a:spcPct val="135006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Arial"/>
              <a:buChar char="•"/>
            </a:pPr>
            <a:r>
              <a:rPr b="0" i="0" lang="en" sz="15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Comparison of deep learning models and traditional Random Forest</a:t>
            </a:r>
            <a:endParaRPr sz="700"/>
          </a:p>
          <a:p>
            <a:pPr indent="0" lvl="0" marL="0" marR="0" rtl="0" algn="l">
              <a:lnSpc>
                <a:spcPct val="135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5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30"/>
          <p:cNvSpPr/>
          <p:nvPr/>
        </p:nvSpPr>
        <p:spPr>
          <a:xfrm>
            <a:off x="5608379" y="514350"/>
            <a:ext cx="2743200" cy="4114800"/>
          </a:xfrm>
          <a:custGeom>
            <a:rect b="b" l="l" r="r" t="t"/>
            <a:pathLst>
              <a:path extrusionOk="0" h="9525000" w="6350000">
                <a:moveTo>
                  <a:pt x="0" y="9042400"/>
                </a:moveTo>
                <a:lnTo>
                  <a:pt x="0" y="482600"/>
                </a:lnTo>
                <a:cubicBezTo>
                  <a:pt x="0" y="215900"/>
                  <a:pt x="215900" y="0"/>
                  <a:pt x="482600" y="0"/>
                </a:cubicBezTo>
                <a:lnTo>
                  <a:pt x="5867400" y="0"/>
                </a:lnTo>
                <a:cubicBezTo>
                  <a:pt x="6134100" y="0"/>
                  <a:pt x="6350000" y="217170"/>
                  <a:pt x="6350000" y="482600"/>
                </a:cubicBezTo>
                <a:lnTo>
                  <a:pt x="6350000" y="9042400"/>
                </a:lnTo>
                <a:cubicBezTo>
                  <a:pt x="6350000" y="9309100"/>
                  <a:pt x="6134100" y="9525000"/>
                  <a:pt x="5867400" y="9525000"/>
                </a:cubicBezTo>
                <a:lnTo>
                  <a:pt x="482600" y="9525000"/>
                </a:lnTo>
                <a:cubicBezTo>
                  <a:pt x="217170" y="9525000"/>
                  <a:pt x="0" y="9309100"/>
                  <a:pt x="0" y="90424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0" r="-61" t="0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196" name="Google Shape;196;p31"/>
          <p:cNvSpPr txBox="1"/>
          <p:nvPr/>
        </p:nvSpPr>
        <p:spPr>
          <a:xfrm>
            <a:off x="803235" y="1101153"/>
            <a:ext cx="4283772" cy="169830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Limitations</a:t>
            </a:r>
            <a:endParaRPr sz="700"/>
          </a:p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803235" y="2390974"/>
            <a:ext cx="4283772" cy="11401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46050" lvl="1" marL="292100" marR="0" rtl="0" algn="l">
              <a:lnSpc>
                <a:spcPct val="13500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Importance of high spatial resolution for accurate segmentation</a:t>
            </a:r>
            <a:endParaRPr sz="700"/>
          </a:p>
          <a:p>
            <a:pPr indent="-146050" lvl="1" marL="292100" marR="0" rtl="0" algn="l">
              <a:lnSpc>
                <a:spcPct val="135005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Sensitivity of NIR reflectance in achieving precise results</a:t>
            </a:r>
            <a:endParaRPr sz="700"/>
          </a:p>
          <a:p>
            <a:pPr indent="0" lvl="0" marL="0" marR="0" rtl="0" algn="l">
              <a:lnSpc>
                <a:spcPct val="135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8" name="Google Shape;198;p31"/>
          <p:cNvSpPr/>
          <p:nvPr/>
        </p:nvSpPr>
        <p:spPr>
          <a:xfrm>
            <a:off x="5555827" y="514350"/>
            <a:ext cx="2743200" cy="4114800"/>
          </a:xfrm>
          <a:custGeom>
            <a:rect b="b" l="l" r="r" t="t"/>
            <a:pathLst>
              <a:path extrusionOk="0" h="9525000" w="6350000">
                <a:moveTo>
                  <a:pt x="0" y="9042400"/>
                </a:moveTo>
                <a:lnTo>
                  <a:pt x="0" y="482600"/>
                </a:lnTo>
                <a:cubicBezTo>
                  <a:pt x="0" y="215900"/>
                  <a:pt x="215900" y="0"/>
                  <a:pt x="482600" y="0"/>
                </a:cubicBezTo>
                <a:lnTo>
                  <a:pt x="5867400" y="0"/>
                </a:lnTo>
                <a:cubicBezTo>
                  <a:pt x="6134100" y="0"/>
                  <a:pt x="6350000" y="217170"/>
                  <a:pt x="6350000" y="482600"/>
                </a:cubicBezTo>
                <a:lnTo>
                  <a:pt x="6350000" y="9042400"/>
                </a:lnTo>
                <a:cubicBezTo>
                  <a:pt x="6350000" y="9309100"/>
                  <a:pt x="6134100" y="9525000"/>
                  <a:pt x="5867400" y="9525000"/>
                </a:cubicBezTo>
                <a:lnTo>
                  <a:pt x="482600" y="9525000"/>
                </a:lnTo>
                <a:cubicBezTo>
                  <a:pt x="217170" y="9525000"/>
                  <a:pt x="0" y="9309100"/>
                  <a:pt x="0" y="90424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2566" r="-62566" t="0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grpSp>
        <p:nvGrpSpPr>
          <p:cNvPr id="204" name="Google Shape;204;p32"/>
          <p:cNvGrpSpPr/>
          <p:nvPr/>
        </p:nvGrpSpPr>
        <p:grpSpPr>
          <a:xfrm>
            <a:off x="979304" y="2453675"/>
            <a:ext cx="7185391" cy="1817890"/>
            <a:chOff x="0" y="-38100"/>
            <a:chExt cx="3960183" cy="1001919"/>
          </a:xfrm>
        </p:grpSpPr>
        <p:sp>
          <p:nvSpPr>
            <p:cNvPr id="205" name="Google Shape;205;p32"/>
            <p:cNvSpPr/>
            <p:nvPr/>
          </p:nvSpPr>
          <p:spPr>
            <a:xfrm>
              <a:off x="0" y="0"/>
              <a:ext cx="3960183" cy="963819"/>
            </a:xfrm>
            <a:custGeom>
              <a:rect b="b" l="l" r="r" t="t"/>
              <a:pathLst>
                <a:path extrusionOk="0" h="963819" w="3960183">
                  <a:moveTo>
                    <a:pt x="5926" y="0"/>
                  </a:moveTo>
                  <a:lnTo>
                    <a:pt x="3954257" y="0"/>
                  </a:lnTo>
                  <a:cubicBezTo>
                    <a:pt x="3955829" y="0"/>
                    <a:pt x="3957336" y="624"/>
                    <a:pt x="3958448" y="1736"/>
                  </a:cubicBezTo>
                  <a:cubicBezTo>
                    <a:pt x="3959559" y="2847"/>
                    <a:pt x="3960183" y="4354"/>
                    <a:pt x="3960183" y="5926"/>
                  </a:cubicBezTo>
                  <a:lnTo>
                    <a:pt x="3960183" y="957893"/>
                  </a:lnTo>
                  <a:cubicBezTo>
                    <a:pt x="3960183" y="959464"/>
                    <a:pt x="3959559" y="960972"/>
                    <a:pt x="3958448" y="962083"/>
                  </a:cubicBezTo>
                  <a:cubicBezTo>
                    <a:pt x="3957336" y="963194"/>
                    <a:pt x="3955829" y="963819"/>
                    <a:pt x="3954257" y="963819"/>
                  </a:cubicBezTo>
                  <a:lnTo>
                    <a:pt x="5926" y="963819"/>
                  </a:lnTo>
                  <a:cubicBezTo>
                    <a:pt x="4354" y="963819"/>
                    <a:pt x="2847" y="963194"/>
                    <a:pt x="1736" y="962083"/>
                  </a:cubicBezTo>
                  <a:cubicBezTo>
                    <a:pt x="624" y="960972"/>
                    <a:pt x="0" y="959464"/>
                    <a:pt x="0" y="957893"/>
                  </a:cubicBezTo>
                  <a:lnTo>
                    <a:pt x="0" y="5926"/>
                  </a:lnTo>
                  <a:cubicBezTo>
                    <a:pt x="0" y="4354"/>
                    <a:pt x="624" y="2847"/>
                    <a:pt x="1736" y="1736"/>
                  </a:cubicBezTo>
                  <a:cubicBezTo>
                    <a:pt x="2847" y="624"/>
                    <a:pt x="4354" y="0"/>
                    <a:pt x="5926" y="0"/>
                  </a:cubicBezTo>
                  <a:close/>
                </a:path>
              </a:pathLst>
            </a:custGeom>
            <a:solidFill>
              <a:srgbClr val="B0BF9D"/>
            </a:solidFill>
            <a:ln cap="sq" cmpd="sng" w="1905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2"/>
            <p:cNvSpPr txBox="1"/>
            <p:nvPr/>
          </p:nvSpPr>
          <p:spPr>
            <a:xfrm>
              <a:off x="0" y="-38100"/>
              <a:ext cx="3960183" cy="100191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7" name="Google Shape;207;p32"/>
          <p:cNvSpPr txBox="1"/>
          <p:nvPr/>
        </p:nvSpPr>
        <p:spPr>
          <a:xfrm>
            <a:off x="106090" y="900510"/>
            <a:ext cx="4597353" cy="8552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5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5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Synthesis</a:t>
            </a:r>
            <a:endParaRPr sz="700"/>
          </a:p>
        </p:txBody>
      </p:sp>
      <p:sp>
        <p:nvSpPr>
          <p:cNvPr id="208" name="Google Shape;208;p32"/>
          <p:cNvSpPr txBox="1"/>
          <p:nvPr/>
        </p:nvSpPr>
        <p:spPr>
          <a:xfrm>
            <a:off x="1779906" y="2764566"/>
            <a:ext cx="5394787" cy="12052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39700" lvl="1" marL="29210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Superiority of DLinkNet in handling occlusion and grassland</a:t>
            </a:r>
            <a:endParaRPr sz="700"/>
          </a:p>
          <a:p>
            <a:pPr indent="-139700" lvl="1" marL="29210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•"/>
            </a:pPr>
            <a:r>
              <a:rPr b="0" i="0" lang="en" sz="1400" u="none" cap="none" strike="noStrik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Advantage of combining diverse spectral bands for improved performance</a:t>
            </a:r>
            <a:endParaRPr sz="700"/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sp>
        <p:nvSpPr>
          <p:cNvPr id="214" name="Google Shape;214;p33"/>
          <p:cNvSpPr txBox="1"/>
          <p:nvPr/>
        </p:nvSpPr>
        <p:spPr>
          <a:xfrm>
            <a:off x="897172" y="1997392"/>
            <a:ext cx="5024063" cy="5743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4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Conclusions</a:t>
            </a:r>
            <a:endParaRPr sz="700"/>
          </a:p>
        </p:txBody>
      </p:sp>
      <p:grpSp>
        <p:nvGrpSpPr>
          <p:cNvPr id="215" name="Google Shape;215;p33"/>
          <p:cNvGrpSpPr/>
          <p:nvPr/>
        </p:nvGrpSpPr>
        <p:grpSpPr>
          <a:xfrm>
            <a:off x="-343344" y="-331216"/>
            <a:ext cx="9830688" cy="1697310"/>
            <a:chOff x="0" y="-28575"/>
            <a:chExt cx="5178305" cy="894056"/>
          </a:xfrm>
        </p:grpSpPr>
        <p:sp>
          <p:nvSpPr>
            <p:cNvPr id="216" name="Google Shape;216;p33"/>
            <p:cNvSpPr/>
            <p:nvPr/>
          </p:nvSpPr>
          <p:spPr>
            <a:xfrm>
              <a:off x="0" y="0"/>
              <a:ext cx="5178305" cy="865481"/>
            </a:xfrm>
            <a:custGeom>
              <a:rect b="b" l="l" r="r" t="t"/>
              <a:pathLst>
                <a:path extrusionOk="0" h="865481" w="5178305">
                  <a:moveTo>
                    <a:pt x="0" y="0"/>
                  </a:moveTo>
                  <a:lnTo>
                    <a:pt x="5178305" y="0"/>
                  </a:lnTo>
                  <a:lnTo>
                    <a:pt x="5178305" y="865481"/>
                  </a:lnTo>
                  <a:lnTo>
                    <a:pt x="0" y="865481"/>
                  </a:lnTo>
                  <a:close/>
                </a:path>
              </a:pathLst>
            </a:custGeom>
            <a:solidFill>
              <a:srgbClr val="B0BF9D"/>
            </a:solidFill>
            <a:ln>
              <a:noFill/>
            </a:ln>
          </p:spPr>
        </p:sp>
        <p:sp>
          <p:nvSpPr>
            <p:cNvPr id="217" name="Google Shape;217;p33"/>
            <p:cNvSpPr txBox="1"/>
            <p:nvPr/>
          </p:nvSpPr>
          <p:spPr>
            <a:xfrm>
              <a:off x="0" y="-28575"/>
              <a:ext cx="5178305" cy="8940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0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8" name="Google Shape;218;p33"/>
          <p:cNvSpPr/>
          <p:nvPr/>
        </p:nvSpPr>
        <p:spPr>
          <a:xfrm>
            <a:off x="5503276" y="514350"/>
            <a:ext cx="2743200" cy="4114800"/>
          </a:xfrm>
          <a:custGeom>
            <a:rect b="b" l="l" r="r" t="t"/>
            <a:pathLst>
              <a:path extrusionOk="0" h="9525000" w="6350000">
                <a:moveTo>
                  <a:pt x="0" y="9042400"/>
                </a:moveTo>
                <a:lnTo>
                  <a:pt x="0" y="482600"/>
                </a:lnTo>
                <a:cubicBezTo>
                  <a:pt x="0" y="215900"/>
                  <a:pt x="215900" y="0"/>
                  <a:pt x="482600" y="0"/>
                </a:cubicBezTo>
                <a:lnTo>
                  <a:pt x="5867400" y="0"/>
                </a:lnTo>
                <a:cubicBezTo>
                  <a:pt x="6134100" y="0"/>
                  <a:pt x="6350000" y="217170"/>
                  <a:pt x="6350000" y="482600"/>
                </a:cubicBezTo>
                <a:lnTo>
                  <a:pt x="6350000" y="9042400"/>
                </a:lnTo>
                <a:cubicBezTo>
                  <a:pt x="6350000" y="9309100"/>
                  <a:pt x="6134100" y="9525000"/>
                  <a:pt x="5867400" y="9525000"/>
                </a:cubicBezTo>
                <a:lnTo>
                  <a:pt x="482600" y="9525000"/>
                </a:lnTo>
                <a:cubicBezTo>
                  <a:pt x="217170" y="9525000"/>
                  <a:pt x="0" y="9309100"/>
                  <a:pt x="0" y="904240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2566" r="-62566" t="0"/>
            </a:stretch>
          </a:blipFill>
          <a:ln>
            <a:noFill/>
          </a:ln>
        </p:spPr>
        <p:txBody>
          <a:bodyPr anchorCtr="0" anchor="ctr" bIns="45725" lIns="45725" spcFirstLastPara="1" rIns="45725" wrap="square" tIns="45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3"/>
          <p:cNvSpPr txBox="1"/>
          <p:nvPr/>
        </p:nvSpPr>
        <p:spPr>
          <a:xfrm>
            <a:off x="687521" y="3152775"/>
            <a:ext cx="4606104" cy="9468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20650" lvl="1" marL="241300" marR="0" rtl="0" algn="l">
              <a:lnSpc>
                <a:spcPct val="13497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Significance of spatial resolution in segmentation accuracy</a:t>
            </a:r>
            <a:endParaRPr sz="700"/>
          </a:p>
          <a:p>
            <a:pPr indent="-120650" lvl="1" marL="241300" marR="0" rtl="0" algn="l">
              <a:lnSpc>
                <a:spcPct val="13497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•"/>
            </a:pPr>
            <a:r>
              <a:rPr b="0" i="0" lang="en" sz="11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Recommendation for domain-specific pretrained encoders</a:t>
            </a:r>
            <a:endParaRPr sz="700"/>
          </a:p>
          <a:p>
            <a:pPr indent="0" lvl="0" marL="0" marR="0" rtl="0" algn="l">
              <a:lnSpc>
                <a:spcPct val="134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